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80" r:id="rId4"/>
    <p:sldId id="279" r:id="rId5"/>
    <p:sldId id="281" r:id="rId6"/>
    <p:sldId id="262" r:id="rId7"/>
    <p:sldId id="263" r:id="rId8"/>
    <p:sldId id="278" r:id="rId9"/>
    <p:sldId id="264" r:id="rId10"/>
    <p:sldId id="282" r:id="rId11"/>
    <p:sldId id="283" r:id="rId12"/>
    <p:sldId id="284" r:id="rId13"/>
    <p:sldId id="285" r:id="rId14"/>
    <p:sldId id="287" r:id="rId15"/>
    <p:sldId id="286" r:id="rId16"/>
    <p:sldId id="276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1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45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3896" autoAdjust="0"/>
  </p:normalViewPr>
  <p:slideViewPr>
    <p:cSldViewPr snapToGrid="0" snapToObjects="1" showGuides="1">
      <p:cViewPr varScale="1">
        <p:scale>
          <a:sx n="66" d="100"/>
          <a:sy n="66" d="100"/>
        </p:scale>
        <p:origin x="792" y="72"/>
      </p:cViewPr>
      <p:guideLst>
        <p:guide orient="horz" pos="1094"/>
        <p:guide pos="19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Global IoT services spending 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</a:t>
            </a:r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bln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 and 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number</a:t>
            </a:r>
            <a:r>
              <a:rPr lang="en-US" sz="18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of 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 devices installed 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base </a:t>
            </a:r>
            <a:r>
              <a:rPr lang="en-US" sz="1600" b="0" i="0" u="none" strike="noStrik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(</a:t>
            </a:r>
            <a:r>
              <a:rPr lang="en-US" sz="1600" b="0" i="0" u="none" strike="noStrike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bln</a:t>
            </a:r>
            <a:r>
              <a:rPr lang="en-US" sz="1600" b="0" i="0" u="none" strike="noStrike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) 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worldwide 2014-2017 </a:t>
            </a:r>
            <a:endParaRPr lang="ru-RU" sz="1800" b="0" i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Data!$C$5</c:f>
              <c:strCache>
                <c:ptCount val="1"/>
                <c:pt idx="0">
                  <c:v>Spending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960079840319199E-3"/>
                  <c:y val="0.135693215339233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3.9920159680638702E-3"/>
                  <c:y val="0.1445427728613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0.135693215339233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9960079840320799E-3"/>
                  <c:y val="0.138643067846607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Data!$B$6:$B$9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Data!$C$6:$C$9</c:f>
              <c:numCache>
                <c:formatCode>_-[$$-409]* #,##0.0_ ;_-[$$-409]* \-#,##0.0\ ;_-[$$-409]* "-"?_ ;_-@_ </c:formatCode>
                <c:ptCount val="4"/>
                <c:pt idx="0">
                  <c:v>156.80000000000001</c:v>
                </c:pt>
                <c:pt idx="1">
                  <c:v>192.9</c:v>
                </c:pt>
                <c:pt idx="2">
                  <c:v>234.8</c:v>
                </c:pt>
                <c:pt idx="3">
                  <c:v>284.8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3481840"/>
        <c:axId val="173482232"/>
      </c:barChart>
      <c:lineChart>
        <c:grouping val="standard"/>
        <c:varyColors val="0"/>
        <c:ser>
          <c:idx val="1"/>
          <c:order val="1"/>
          <c:tx>
            <c:strRef>
              <c:f>Data!$D$5</c:f>
              <c:strCache>
                <c:ptCount val="1"/>
                <c:pt idx="0">
                  <c:v>Number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2048148852323486E-2"/>
                  <c:y val="5.77795733085449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2.0392468087443168E-2"/>
                  <c:y val="4.72360563128761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2.1560642849330933E-2"/>
                  <c:y val="4.13363824581515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2.1174317337525516E-2"/>
                  <c:y val="4.34874982959287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Data!$B$6:$B$9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Data!$D$6:$D$9</c:f>
              <c:numCache>
                <c:formatCode>#,##0.0</c:formatCode>
                <c:ptCount val="4"/>
                <c:pt idx="0">
                  <c:v>15.41</c:v>
                </c:pt>
                <c:pt idx="1">
                  <c:v>17.68</c:v>
                </c:pt>
                <c:pt idx="2">
                  <c:v>20.350000000000001</c:v>
                </c:pt>
                <c:pt idx="3">
                  <c:v>23.14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83016"/>
        <c:axId val="173482624"/>
      </c:lineChart>
      <c:catAx>
        <c:axId val="17348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3482232"/>
        <c:crosses val="autoZero"/>
        <c:auto val="1"/>
        <c:lblAlgn val="ctr"/>
        <c:lblOffset val="100"/>
        <c:noMultiLvlLbl val="0"/>
      </c:catAx>
      <c:valAx>
        <c:axId val="173482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.0_ ;_-[$$-409]* \-#,##0.0\ ;_-[$$-409]* &quot;-&quot;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3481840"/>
        <c:crosses val="autoZero"/>
        <c:crossBetween val="between"/>
      </c:valAx>
      <c:valAx>
        <c:axId val="173482624"/>
        <c:scaling>
          <c:orientation val="minMax"/>
          <c:max val="23.5"/>
        </c:scaling>
        <c:delete val="0"/>
        <c:axPos val="r"/>
        <c:numFmt formatCode="#,##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3483016"/>
        <c:crosses val="max"/>
        <c:crossBetween val="between"/>
      </c:valAx>
      <c:catAx>
        <c:axId val="1734830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3482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2DCED-4F98-DA49-A780-3BFF5180EA63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C913B-03FF-C346-B12E-A0A5D75E5C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1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C913B-03FF-C346-B12E-A0A5D75E5CA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06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C913B-03FF-C346-B12E-A0A5D75E5C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8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90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42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2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14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33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71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2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34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89695-AE6D-7548-9AC5-D6345B08678B}" type="datetimeFigureOut">
              <a:rPr lang="ru-RU" smtClean="0"/>
              <a:t>05.10.2017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F155-44B0-7042-8724-A8F5668AA3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www.cablelabs.com/wp-content/uploads/2016/10/Device_Security_in_the_Internet_of_Things_Brian_Scriber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3562350"/>
            <a:ext cx="12192000" cy="30289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5775" y="5696068"/>
            <a:ext cx="112204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STUDENT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: MAKSIM LAVRENTEV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МУН161) |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SUPERVISOR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LILIANA PROSKURYAKOVA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19100" y="3999607"/>
            <a:ext cx="11353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 OF THINGS AS A DRIVER OF CONSUMER GOODS INDUSTRY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213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 IN FMCG PRODUCT SUPPLY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41714"/>
            <a:ext cx="475425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areas for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implementation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Process synchronization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Warehousing and transportation optimization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Predictive Maintenance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Increased process parameters visibility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8494" y="1741714"/>
            <a:ext cx="213391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technologies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RFID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Sensors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Augmented Reality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0139" y="1741714"/>
            <a:ext cx="364715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effects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OPEX and cash improvement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Productivity increase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Safety and reliability improvement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200" y="3602365"/>
            <a:ext cx="43864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Example –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SmartFactory</a:t>
            </a:r>
            <a:r>
              <a:rPr lang="en-US" b="1" baseline="30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KL</a:t>
            </a:r>
            <a:endParaRPr lang="en-US" b="1" baseline="30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Modular production cells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RFID in products and in production units machines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IT infrastructure connecting all devices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Flexible maintenance with Bridge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odule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Product independent – initially designed for soap production, redesigned to assembly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98" y="3740149"/>
            <a:ext cx="6444561" cy="28630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4975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60169" y="6580201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Zuehlke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2010; http://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smartfactory.de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 IN RETAIL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41714"/>
            <a:ext cx="475425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areas for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implementation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Targeted offers and recommendations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Dynamic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price adaptation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Inventory tracking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Warehousing and transportation optimization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8494" y="1741714"/>
            <a:ext cx="213391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technologies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Wearables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RFID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Sensors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Augmented Reality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0139" y="1741714"/>
            <a:ext cx="332815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effects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Sales increase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OPEX and cash improvement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Inventory turnover optimization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461" y="3634540"/>
            <a:ext cx="48656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Example – Smart Cart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Consumer identification for targeted offers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Use of RFID for products identification to enable instant payment and product recommendations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In-store navigation system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Consumer behavior tracking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94975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60169" y="6580201"/>
            <a:ext cx="1798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Manyika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al., 2015</a:t>
            </a:r>
          </a:p>
        </p:txBody>
      </p:sp>
      <p:pic>
        <p:nvPicPr>
          <p:cNvPr id="1026" name="Picture 2" descr="http://3.bp.blogspot.com/-Y94QCd7W0iM/T5V0rYDszpI/AAAAAAAAADA/xEjrThvnyqM/s1600/smart+c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08" y="3702935"/>
            <a:ext cx="4000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CONSUMER APPLICATIONS OF IOT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60169" y="6580201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: http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://www.gatorade.com/FuelLab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050" name="Picture 2" descr="Gatorade screen 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66" y="2530617"/>
            <a:ext cx="6349705" cy="31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200" y="2408425"/>
            <a:ext cx="462046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Example – Gatorade Hydration Platform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Leveraging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and Data Analysis for helping professional sportsmen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Made jointly by PepsiCo and Smart Design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Business model innovation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vs. ordinary Gatorade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products in: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Value proposition (service instead of product)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Key partners (hardware and software manufacturers)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Channels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Customer relationship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ustomer segment etc. </a:t>
            </a:r>
          </a:p>
        </p:txBody>
      </p:sp>
    </p:spTree>
    <p:extLst>
      <p:ext uri="{BB962C8B-B14F-4D97-AF65-F5344CB8AC3E}">
        <p14:creationId xmlns:p14="http://schemas.microsoft.com/office/powerpoint/2010/main" val="36592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CONSUMER APPLICATIONS OF IOT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2505043"/>
            <a:ext cx="55480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Example – Oral B Genius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Leveraging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for improving consumers’ oral care habits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Smartphone is used for brushing technic analysis, presentation of personal oral care analytics and consumer engagement through gamification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Not FMCG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! But potentially opens direct communication channel to consumer for adjacent products (dentifrice, oral rinse, flosses etc.) promotion and data collection on consumer habits</a:t>
            </a:r>
          </a:p>
        </p:txBody>
      </p:sp>
      <p:pic>
        <p:nvPicPr>
          <p:cNvPr id="3074" name="Picture 2" descr="https://cdn.cassini.pgsitecore.com/en-au/-/media/OralB_AU/Images/Products_AU/Oral-B-Genius-9000-Black/Oral-B_Power-Brush_80286825_Black-Genius-9000s_2D-Front_WE%201200x1200.jpg?v=1-2017052409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30" y="2175510"/>
            <a:ext cx="4404690" cy="44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SPECIFICS OF CONSUMER IOT IN FMCG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79736"/>
            <a:ext cx="10003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 applications are very limited due to FMCG specifics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Possible to develop non-FMCG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devices that will help FMCG business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Business model transformation is needed to realize the potential of IOT in FMCG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Consumer privacy, security and safety threat is the main barrier for using full potential of consumer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applications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Hard to identify value of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device for general consumer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8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KEY SUCCESS FACTORS FOR IOT IN FMCG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331685" y="1861525"/>
            <a:ext cx="92663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Availability of highly proficient in hardware/software/infrastructure/data analysis people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Enhancement of internal IT infrastructure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Close relationships with all stakeholders within FMCG supply chain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Complex partnerships with IT and product development organizations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Transformation of existing business models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Early start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3" y="1962085"/>
            <a:ext cx="468752" cy="468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2" y="2501065"/>
            <a:ext cx="466344" cy="46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2" y="3037637"/>
            <a:ext cx="466344" cy="466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" y="4193077"/>
            <a:ext cx="466344" cy="466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2" y="4729648"/>
            <a:ext cx="466344" cy="466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64" y="3574210"/>
            <a:ext cx="556592" cy="51206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86064" y="1861525"/>
            <a:ext cx="645621" cy="333446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4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417" r="12910"/>
          <a:stretch/>
        </p:blipFill>
        <p:spPr>
          <a:xfrm flipH="1">
            <a:off x="-2" y="0"/>
            <a:ext cx="5326744" cy="68580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553639" y="1470210"/>
            <a:ext cx="57896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transforming the FMCG industry by: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Influencing consumers purchasing decision in store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Optimizing and modifying production  and logistics processes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Transforming companies’ business models with introduction of new products and services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However,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greatest potential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of the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can be found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industrial setting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of FMCG as consumer applications are limited.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5565921" y="369238"/>
            <a:ext cx="5798389" cy="8319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CONCLUSION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564149" y="1367132"/>
            <a:ext cx="6263842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564149" y="1396090"/>
            <a:ext cx="6263842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2"/>
          <p:cNvSpPr/>
          <p:nvPr/>
        </p:nvSpPr>
        <p:spPr>
          <a:xfrm>
            <a:off x="-2" y="-197024"/>
            <a:ext cx="5326744" cy="70550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7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3"/>
          <a:srcRect t="4591" b="60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4398579"/>
            <a:ext cx="12192000" cy="1529256"/>
          </a:xfrm>
          <a:prstGeom prst="rect">
            <a:avLst/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19100" y="4753659"/>
            <a:ext cx="1135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THANK YOU FOR YOUR ATTENTION!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RELEVANCE </a:t>
            </a:r>
            <a:endParaRPr lang="ru-RU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037631"/>
              </p:ext>
            </p:extLst>
          </p:nvPr>
        </p:nvGraphicFramePr>
        <p:xfrm>
          <a:off x="660169" y="1537232"/>
          <a:ext cx="10871661" cy="5017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 rot="21008384">
            <a:off x="4855446" y="2683665"/>
            <a:ext cx="2132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NUMBER OF IoT DEVICES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169" y="6580201"/>
            <a:ext cx="1904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Source: Gartner. </a:t>
            </a:r>
            <a:r>
              <a:rPr 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Statista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2016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 DEFINITION</a:t>
            </a:r>
            <a:endParaRPr lang="ru-RU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0169" y="6580201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Source: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Atzori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al., 2017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199" y="2219340"/>
            <a:ext cx="105158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Internet of Things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is a c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onceptual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framework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 that leverages on the availability of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heterogeneous devices and interconnection solutions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, as well as augmented physical objects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providing a shared information base on global scale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, to support the design of applications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involving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 at the same virtual level both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people and representations of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Calibri" panose="020F0502020204030204" pitchFamily="34" charset="0"/>
              </a:rPr>
              <a:t>objects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DOMAINS OF IOT APPLICATIONS 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55" y="1983133"/>
            <a:ext cx="679771" cy="679771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15" y="3306817"/>
            <a:ext cx="676948" cy="676948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31" y="3339090"/>
            <a:ext cx="687784" cy="68778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61" y="3338755"/>
            <a:ext cx="661314" cy="661314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21" y="3322786"/>
            <a:ext cx="676948" cy="676948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70" y="2008217"/>
            <a:ext cx="659525" cy="6595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09" y="3307936"/>
            <a:ext cx="661314" cy="661314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29" y="1971601"/>
            <a:ext cx="662284" cy="662284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03" y="1964004"/>
            <a:ext cx="662284" cy="662284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39" y="1979198"/>
            <a:ext cx="658622" cy="658622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49" y="2013054"/>
            <a:ext cx="676948" cy="676948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69" y="3308271"/>
            <a:ext cx="659525" cy="659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61372" y="2855268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HUMAN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1947" y="2866340"/>
            <a:ext cx="139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SMART HOME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48391" y="2844196"/>
            <a:ext cx="799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RETAIL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04196" y="2888484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OFFICE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4040" y="4170451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FACTORY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74786" y="2877412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WORKSITES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11078" y="4163821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VEHICLES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6869" y="4177081"/>
            <a:ext cx="126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SMART CITY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7811" y="4190341"/>
            <a:ext cx="18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TRANSPORTATION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34809" y="4196973"/>
            <a:ext cx="14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AGRICULTURE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1927" y="2899558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ENERGY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08926" y="4183711"/>
            <a:ext cx="995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MILITARY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324" y="5106621"/>
            <a:ext cx="11867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FMCG industry is influenced by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applications in almost ALL of these domains!</a:t>
            </a:r>
          </a:p>
          <a:p>
            <a:pPr algn="ctr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  <a:p>
            <a:pPr algn="ctr"/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The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aim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of the research is to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map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applications in FMCG value chain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and find the ones with greater potential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7811" y="1727200"/>
            <a:ext cx="9460462" cy="2917371"/>
          </a:xfrm>
          <a:custGeom>
            <a:avLst/>
            <a:gdLst>
              <a:gd name="connsiteX0" fmla="*/ 0 w 9460462"/>
              <a:gd name="connsiteY0" fmla="*/ 0 h 2917371"/>
              <a:gd name="connsiteX1" fmla="*/ 9460462 w 9460462"/>
              <a:gd name="connsiteY1" fmla="*/ 0 h 2917371"/>
              <a:gd name="connsiteX2" fmla="*/ 9460462 w 9460462"/>
              <a:gd name="connsiteY2" fmla="*/ 2917371 h 2917371"/>
              <a:gd name="connsiteX3" fmla="*/ 0 w 9460462"/>
              <a:gd name="connsiteY3" fmla="*/ 2917371 h 2917371"/>
              <a:gd name="connsiteX4" fmla="*/ 0 w 9460462"/>
              <a:gd name="connsiteY4" fmla="*/ 0 h 2917371"/>
              <a:gd name="connsiteX0" fmla="*/ 0 w 9460462"/>
              <a:gd name="connsiteY0" fmla="*/ 0 h 2917371"/>
              <a:gd name="connsiteX1" fmla="*/ 9460462 w 9460462"/>
              <a:gd name="connsiteY1" fmla="*/ 0 h 2917371"/>
              <a:gd name="connsiteX2" fmla="*/ 9460462 w 9460462"/>
              <a:gd name="connsiteY2" fmla="*/ 2917371 h 2917371"/>
              <a:gd name="connsiteX3" fmla="*/ 8040360 w 9460462"/>
              <a:gd name="connsiteY3" fmla="*/ 2917371 h 2917371"/>
              <a:gd name="connsiteX4" fmla="*/ 0 w 9460462"/>
              <a:gd name="connsiteY4" fmla="*/ 2917371 h 2917371"/>
              <a:gd name="connsiteX5" fmla="*/ 0 w 9460462"/>
              <a:gd name="connsiteY5" fmla="*/ 0 h 2917371"/>
              <a:gd name="connsiteX0" fmla="*/ 0 w 9460462"/>
              <a:gd name="connsiteY0" fmla="*/ 0 h 2917371"/>
              <a:gd name="connsiteX1" fmla="*/ 9460462 w 9460462"/>
              <a:gd name="connsiteY1" fmla="*/ 0 h 2917371"/>
              <a:gd name="connsiteX2" fmla="*/ 9448246 w 9460462"/>
              <a:gd name="connsiteY2" fmla="*/ 1480457 h 2917371"/>
              <a:gd name="connsiteX3" fmla="*/ 9460462 w 9460462"/>
              <a:gd name="connsiteY3" fmla="*/ 2917371 h 2917371"/>
              <a:gd name="connsiteX4" fmla="*/ 8040360 w 9460462"/>
              <a:gd name="connsiteY4" fmla="*/ 2917371 h 2917371"/>
              <a:gd name="connsiteX5" fmla="*/ 0 w 9460462"/>
              <a:gd name="connsiteY5" fmla="*/ 2917371 h 2917371"/>
              <a:gd name="connsiteX6" fmla="*/ 0 w 9460462"/>
              <a:gd name="connsiteY6" fmla="*/ 0 h 2917371"/>
              <a:gd name="connsiteX0" fmla="*/ 0 w 9460462"/>
              <a:gd name="connsiteY0" fmla="*/ 0 h 2917371"/>
              <a:gd name="connsiteX1" fmla="*/ 9460462 w 9460462"/>
              <a:gd name="connsiteY1" fmla="*/ 0 h 2917371"/>
              <a:gd name="connsiteX2" fmla="*/ 9448246 w 9460462"/>
              <a:gd name="connsiteY2" fmla="*/ 1480457 h 2917371"/>
              <a:gd name="connsiteX3" fmla="*/ 8038062 w 9460462"/>
              <a:gd name="connsiteY3" fmla="*/ 1480457 h 2917371"/>
              <a:gd name="connsiteX4" fmla="*/ 8040360 w 9460462"/>
              <a:gd name="connsiteY4" fmla="*/ 2917371 h 2917371"/>
              <a:gd name="connsiteX5" fmla="*/ 0 w 9460462"/>
              <a:gd name="connsiteY5" fmla="*/ 2917371 h 2917371"/>
              <a:gd name="connsiteX6" fmla="*/ 0 w 9460462"/>
              <a:gd name="connsiteY6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0462" h="2917371">
                <a:moveTo>
                  <a:pt x="0" y="0"/>
                </a:moveTo>
                <a:lnTo>
                  <a:pt x="9460462" y="0"/>
                </a:lnTo>
                <a:lnTo>
                  <a:pt x="9448246" y="1480457"/>
                </a:lnTo>
                <a:lnTo>
                  <a:pt x="8038062" y="1480457"/>
                </a:lnTo>
                <a:lnTo>
                  <a:pt x="8040360" y="2917371"/>
                </a:lnTo>
                <a:lnTo>
                  <a:pt x="0" y="2917371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Down Arrow 31"/>
          <p:cNvSpPr/>
          <p:nvPr/>
        </p:nvSpPr>
        <p:spPr>
          <a:xfrm>
            <a:off x="5722058" y="4644571"/>
            <a:ext cx="747755" cy="47897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6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FMCG SPECIFICS</a:t>
            </a:r>
            <a:endParaRPr lang="ru-RU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0169" y="6580201"/>
            <a:ext cx="1693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Source: Hirose et al., 2015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461" y="1877691"/>
            <a:ext cx="1051586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FMCG – Fast Moving Consumer Goods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Non-durable, everyday products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Short shelf life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Often intended for immediate consumption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food, beverages, personal hygiene and household cleaning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utensils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Calibri" panose="020F0502020204030204" pitchFamily="34" charset="0"/>
              <a:buChar char="-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FMCG industry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$8 trillion in 2014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Manufacturers, distributors, retailers, consumers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Major share of market is divided between large international companies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Highly innovative environment</a:t>
            </a:r>
          </a:p>
          <a:p>
            <a:pPr marL="342900" indent="-342900">
              <a:buFont typeface="Calibri" panose="020F0502020204030204" pitchFamily="34" charset="0"/>
              <a:buChar char="-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RESEARCH STRUCTURE </a:t>
            </a:r>
            <a:endParaRPr lang="ru-RU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824966" y="1639019"/>
            <a:ext cx="8542068" cy="724619"/>
          </a:xfrm>
          <a:prstGeom prst="rect">
            <a:avLst/>
          </a:prstGeom>
          <a:solidFill>
            <a:srgbClr val="245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PROBLEMATIC QUESTIONS </a:t>
            </a:r>
            <a:endParaRPr lang="ru-RU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" name="Прямая соединительная линия 5"/>
          <p:cNvCxnSpPr>
            <a:stCxn id="19" idx="2"/>
          </p:cNvCxnSpPr>
          <p:nvPr/>
        </p:nvCxnSpPr>
        <p:spPr>
          <a:xfrm>
            <a:off x="6096000" y="2363638"/>
            <a:ext cx="0" cy="217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059501" y="2583707"/>
            <a:ext cx="60729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9132499" y="2594275"/>
            <a:ext cx="2" cy="246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838199" y="2985160"/>
            <a:ext cx="4629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What are the current consumer and non-consumer applications of 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in the FMCG industry?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724261" y="2985160"/>
            <a:ext cx="4629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In which areas of the FMCG industry 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can bring the most value?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824966" y="4138463"/>
            <a:ext cx="8542068" cy="724619"/>
          </a:xfrm>
          <a:prstGeom prst="rect">
            <a:avLst/>
          </a:prstGeom>
          <a:solidFill>
            <a:srgbClr val="245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HYPOTHES</a:t>
            </a:r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</a:t>
            </a:r>
            <a:r>
              <a:rPr lang="en-US" sz="20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 </a:t>
            </a:r>
            <a:endParaRPr lang="ru-RU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724260" y="5431610"/>
            <a:ext cx="46295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implementation in FMCG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has great potential in optimization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of the internal processes, whereas consumer applications of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in FMCG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are limited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ea typeface="Helvetica Neue Light" charset="0"/>
              <a:cs typeface="Helvetica Neue Light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838199" y="5431610"/>
            <a:ext cx="4629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IoT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 is one of the key technologies in FMCG industry that will allow its transformation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flipH="1">
            <a:off x="3059501" y="2577578"/>
            <a:ext cx="2" cy="246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6096000" y="4879726"/>
            <a:ext cx="0" cy="217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3059501" y="5099795"/>
            <a:ext cx="60729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9132499" y="5110363"/>
            <a:ext cx="2" cy="246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H="1">
            <a:off x="3059501" y="5093666"/>
            <a:ext cx="2" cy="246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8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1075700" y="5218976"/>
            <a:ext cx="5057854" cy="1258931"/>
          </a:xfrm>
          <a:prstGeom prst="rect">
            <a:avLst/>
          </a:prstGeom>
          <a:solidFill>
            <a:srgbClr val="245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75700" y="2775330"/>
            <a:ext cx="5057854" cy="1258931"/>
          </a:xfrm>
          <a:prstGeom prst="rect">
            <a:avLst/>
          </a:prstGeom>
          <a:solidFill>
            <a:srgbClr val="245B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METHODOLOGY AND APPROACH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175224" y="3222428"/>
            <a:ext cx="4699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LITERATURE REVIEW</a:t>
            </a:r>
            <a:endParaRPr lang="ru-RU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75224" y="5663775"/>
            <a:ext cx="4699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CASE STUDY</a:t>
            </a:r>
            <a:endParaRPr lang="ru-RU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7290" y="1840399"/>
            <a:ext cx="241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KEY METHODS</a:t>
            </a:r>
            <a:endParaRPr lang="ru-RU" sz="2400" dirty="0">
              <a:solidFill>
                <a:srgbClr val="C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19352" y="1840398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SPECIFICS</a:t>
            </a:r>
            <a:endParaRPr lang="ru-RU" sz="2400" dirty="0">
              <a:solidFill>
                <a:srgbClr val="C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364013" y="2891439"/>
            <a:ext cx="51298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Sources Types: primary and secondary – original research articles in scientific journals, books, consulting reports, articles in periodicals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bases: Google Scholar, Science Direct,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onsulting companies  websites, web versions of periodicals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Years: 2010 – 2017</a:t>
            </a:r>
          </a:p>
          <a:p>
            <a:pPr marL="285750" indent="-285750">
              <a:buFontTx/>
              <a:buChar char="-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364013" y="5324508"/>
            <a:ext cx="51298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Collective and illustrative cases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Sources: articles in scientific journals and periodicals, publicly available companies’ data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1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/>
        </p:nvPicPr>
        <p:blipFill rotWithShape="1">
          <a:blip r:embed="rId2"/>
          <a:srcRect t="4591" b="60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 4"/>
          <p:cNvSpPr/>
          <p:nvPr/>
        </p:nvSpPr>
        <p:spPr>
          <a:xfrm>
            <a:off x="0" y="2855559"/>
            <a:ext cx="12192000" cy="152925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Прямоугольник 6"/>
          <p:cNvSpPr/>
          <p:nvPr/>
        </p:nvSpPr>
        <p:spPr>
          <a:xfrm>
            <a:off x="419100" y="3297021"/>
            <a:ext cx="1135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KEY FINDINGS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1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1908"/>
          </a:xfrm>
        </p:spPr>
        <p:txBody>
          <a:bodyPr/>
          <a:lstStyle/>
          <a:p>
            <a:r>
              <a:rPr lang="en-US" sz="36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IOT IN FMCG INDUSTRY</a:t>
            </a:r>
            <a:endParaRPr lang="en-US" sz="36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838200" y="1341558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38461" y="1367132"/>
            <a:ext cx="10515600" cy="0"/>
          </a:xfrm>
          <a:prstGeom prst="line">
            <a:avLst/>
          </a:prstGeom>
          <a:ln w="12700" cmpd="dbl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08372" y="6479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Изображение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104" y="3032152"/>
            <a:ext cx="1537815" cy="1537815"/>
          </a:xfrm>
          <a:prstGeom prst="rect">
            <a:avLst/>
          </a:prstGeom>
        </p:spPr>
      </p:pic>
      <p:pic>
        <p:nvPicPr>
          <p:cNvPr id="11" name="Изображение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47" y="3091240"/>
            <a:ext cx="1571865" cy="1571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5" y="2903269"/>
            <a:ext cx="1607610" cy="1607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699" y="4972002"/>
            <a:ext cx="227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PRODUCT SUPPLY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8270" y="4972393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RETAIL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0185" y="49727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CONSUMER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461" y="193922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rPr>
              <a:t>AREAS FOR IOT APPLICATIONS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862</Words>
  <Application>Microsoft Office PowerPoint</Application>
  <PresentationFormat>Widescreen</PresentationFormat>
  <Paragraphs>146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 Light</vt:lpstr>
      <vt:lpstr>Тема Office</vt:lpstr>
      <vt:lpstr>PowerPoint Presentation</vt:lpstr>
      <vt:lpstr>RELEVANCE </vt:lpstr>
      <vt:lpstr>IOT DEFINITION</vt:lpstr>
      <vt:lpstr>DOMAINS OF IOT APPLICATIONS </vt:lpstr>
      <vt:lpstr>FMCG SPECIFICS</vt:lpstr>
      <vt:lpstr>RESEARCH STRUCTURE </vt:lpstr>
      <vt:lpstr>METHODOLOGY AND APPROACH</vt:lpstr>
      <vt:lpstr>PowerPoint Presentation</vt:lpstr>
      <vt:lpstr>IOT IN FMCG INDUSTRY</vt:lpstr>
      <vt:lpstr>IOT IN FMCG PRODUCT SUPPLY</vt:lpstr>
      <vt:lpstr>IOT IN RETAIL</vt:lpstr>
      <vt:lpstr>CONSUMER APPLICATIONS OF IOT</vt:lpstr>
      <vt:lpstr>CONSUMER APPLICATIONS OF IOT</vt:lpstr>
      <vt:lpstr>SPECIFICS OF CONSUMER IOT IN FMCG</vt:lpstr>
      <vt:lpstr>KEY SUCCESS FACTORS FOR IOT IN FMCG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Lavrentiev, Maksim</cp:lastModifiedBy>
  <cp:revision>111</cp:revision>
  <dcterms:created xsi:type="dcterms:W3CDTF">2017-05-21T09:00:15Z</dcterms:created>
  <dcterms:modified xsi:type="dcterms:W3CDTF">2017-10-05T14:07:44Z</dcterms:modified>
</cp:coreProperties>
</file>